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72" r:id="rId10"/>
    <p:sldId id="262" r:id="rId11"/>
    <p:sldId id="263" r:id="rId12"/>
    <p:sldId id="264" r:id="rId13"/>
    <p:sldId id="265" r:id="rId14"/>
    <p:sldId id="273" r:id="rId15"/>
    <p:sldId id="266" r:id="rId16"/>
    <p:sldId id="267" r:id="rId17"/>
    <p:sldId id="274" r:id="rId18"/>
    <p:sldId id="275" r:id="rId19"/>
    <p:sldId id="278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2EC1-ECF6-83CD-E0E7-EB101AAC3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4A69A-A015-61EA-2849-40FBC8A94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B6664-590C-935D-5549-DF5CD01A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3D52-F668-EF64-0723-E1EBACC4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74130-9528-6AC9-8DD0-236C5D90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89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721C-76D0-9E6F-08FA-D61F7C44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1DC51-61BA-7A6F-EF20-145C560B8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06BC-F6C2-01CC-4B41-3B75A654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BA2CB-4EBD-2FFF-2928-3E2B502E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8E0F8-6329-2AA4-0719-EC1AA33B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45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7E69D-A77C-B22A-9E78-63BA40DB0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78BB2-C001-0561-3CFF-D0CE23BD6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20C7-23D7-BEA0-F5E2-9C292A3A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2D4F3-7076-770F-A99E-4EAF915B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D3047-143E-9F25-8143-865E14EF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00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A34F-D7F0-16E7-3A62-04C5E485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8957-2FB5-9B96-B3C5-9B9A4A99A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34FC6-D033-4E63-DD72-6E9E2B19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8F083-3461-F383-C245-F221A934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00F98-F12D-849E-C0E2-4FF19F68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85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9BB8-2CAD-9C7D-01C1-DD3FBC7B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AE22-68D7-96CE-5546-D8B26660A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0DD5C-BE09-A0C0-074C-E017B4E4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A7DFC-4A01-BB5C-A24B-6C202BC2C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4DF55-E0A3-8AF3-F3C4-AD6C9E20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05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99AA-B3B2-FB36-4681-BA7324E3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52E7-A515-80FE-D8D7-5B5F0446D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D86E8-E329-A4DF-ED44-9A1AE0EE5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80AA0-F072-0EF1-57B1-3206D1CA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22D67-2478-D6F9-C7BC-604E1534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3C6D3-C6C3-42C4-2510-9C1DBD49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57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EED7-A8FF-A37C-E1C1-B89B9FDD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20488-5A66-A50D-12C5-2FFC76476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39DE9-D3B0-9599-A801-41A2FD34D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86C31-D306-3B09-CD44-C742B686D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ABD90-F8FB-C2D1-5E9F-CBE12D684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304F23-6A8A-A93B-21CD-EAC5E594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73862-0044-8283-B6C0-0DF6D9D4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4E111D-023B-9EEA-6839-259D1088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607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D3CC-527C-23C7-3BA6-07001BDF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54593-2258-59B4-984B-C806A835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CA593-157B-31AC-A4D9-FBDF7623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930CA-D283-13B7-DA37-F85F792A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C4AC30-01DB-7496-5042-1BDC2B58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5C7F9-45DF-2D93-F1B9-20AAB011F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3877E-F2A3-7C1B-324C-9788C9D0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75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2641E-1F08-2D09-8006-B2A0AF5B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A96C-8A47-D18D-39E8-658B47F2F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734C5-7468-771A-3259-F50BBEDEB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0A2EC-F3D3-2E65-FD03-D06F697C3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51489-6FB8-DDC2-5107-B11A7E08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CCA58-7CC6-3C52-674B-8B276C76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5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51F9-1546-5B9D-7589-D48627F8D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8336B0-F4E4-3565-91E2-AF63F3AB9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61646-6D4A-4950-0070-BA3EBFAB1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F8F82-A050-534E-8358-C088676A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57264-F549-986A-AC23-58E162927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07AFA-96FF-3177-1C96-508317A8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35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CAFBFC-DB61-C344-7284-B2CEC091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57036-FA42-46B4-50F6-4D429E1B0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A2AE9-0D9C-F4F6-B69B-71AEEFD86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60994-1379-4803-A1A0-42A1B4C8FA59}" type="datetimeFigureOut">
              <a:rPr lang="en-IN" smtClean="0"/>
              <a:t>16-04-24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EA4B7-415E-0FF9-9449-53780D1CD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BA42-2CBE-013C-3303-D0B5AA88C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4B4C3-B5E7-471B-8DAF-745753F412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76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eowmeowmeowmeowmeow/gtsrb-german-traffic-sign/data" TargetMode="External"/><Relationship Id="rId7" Type="http://schemas.openxmlformats.org/officeDocument/2006/relationships/hyperlink" Target="https://syedabis98.medium.com/hands-on-guide-to-lenet-5-the-complete-info-b2ae631db34b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golnaz.hosseini/step-by-step-tutorial-image-classification-with-keras-7dc423f79a6b" TargetMode="External"/><Relationship Id="rId5" Type="http://schemas.openxmlformats.org/officeDocument/2006/relationships/hyperlink" Target="https://towardsdatascience.com/complete-image-augmentation-in-opencv-31a6b02694f5" TargetMode="External"/><Relationship Id="rId4" Type="http://schemas.openxmlformats.org/officeDocument/2006/relationships/hyperlink" Target="https://medium.com/analytics-vidhya/data-augmentation-techniques-using-opencv-657bcb9cc30b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usy city at night">
            <a:extLst>
              <a:ext uri="{FF2B5EF4-FFF2-40B4-BE49-F238E27FC236}">
                <a16:creationId xmlns:a16="http://schemas.microsoft.com/office/drawing/2014/main" id="{732A1D58-4FAC-7CAE-71ED-2CD4A29B6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042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4C1CF-DB44-3C17-758F-39519E1FE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62613" cy="166999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CA" sz="4800" dirty="0">
                <a:solidFill>
                  <a:schemeClr val="bg1"/>
                </a:solidFill>
              </a:rPr>
              <a:t>Traffic Sign Recognition System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4D04A-410F-5609-8037-D64E6635E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053581"/>
            <a:ext cx="4762613" cy="3543199"/>
          </a:xfrm>
        </p:spPr>
        <p:txBody>
          <a:bodyPr>
            <a:normAutofit/>
          </a:bodyPr>
          <a:lstStyle/>
          <a:p>
            <a:pPr algn="l"/>
            <a:r>
              <a:rPr lang="en-CA" sz="2000" dirty="0">
                <a:solidFill>
                  <a:schemeClr val="bg1"/>
                </a:solidFill>
              </a:rPr>
              <a:t>Presented by: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Jasleen Kaur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Komal </a:t>
            </a:r>
            <a:r>
              <a:rPr lang="en-CA" sz="2000" dirty="0" err="1">
                <a:solidFill>
                  <a:schemeClr val="bg1"/>
                </a:solidFill>
              </a:rPr>
              <a:t>Astawala</a:t>
            </a:r>
            <a:endParaRPr lang="en-CA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Mayankkumar Patel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Simran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Shreeprada </a:t>
            </a:r>
            <a:r>
              <a:rPr lang="en-CA" sz="2000" dirty="0" err="1">
                <a:solidFill>
                  <a:schemeClr val="bg1"/>
                </a:solidFill>
              </a:rPr>
              <a:t>devaraju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304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Content Placeholder 29" descr="Close-up of calculator and data">
            <a:extLst>
              <a:ext uri="{FF2B5EF4-FFF2-40B4-BE49-F238E27FC236}">
                <a16:creationId xmlns:a16="http://schemas.microsoft.com/office/drawing/2014/main" id="{CA68161E-F40C-283B-108A-2EB071480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1" b="26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146D3-78CC-CABE-95F8-0FF8C1E0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5" y="265471"/>
            <a:ext cx="10021070" cy="17915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Model Evaluation</a:t>
            </a:r>
          </a:p>
        </p:txBody>
      </p:sp>
      <p:pic>
        <p:nvPicPr>
          <p:cNvPr id="32" name="Content Placeholder 4">
            <a:extLst>
              <a:ext uri="{FF2B5EF4-FFF2-40B4-BE49-F238E27FC236}">
                <a16:creationId xmlns:a16="http://schemas.microsoft.com/office/drawing/2014/main" id="{7D5A709B-BA0D-45FD-D74F-323BABC28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5712" y="1686682"/>
            <a:ext cx="10597527" cy="3937369"/>
          </a:xfrm>
        </p:spPr>
      </p:pic>
    </p:spTree>
    <p:extLst>
      <p:ext uri="{BB962C8B-B14F-4D97-AF65-F5344CB8AC3E}">
        <p14:creationId xmlns:p14="http://schemas.microsoft.com/office/powerpoint/2010/main" val="101586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977C7-A158-8B9C-1FFB-1EE11F06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Accuracies (Custom vs ResNet50)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4E171C5-3326-1C90-97ED-97ADE5F3E37F}"/>
              </a:ext>
            </a:extLst>
          </p:cNvPr>
          <p:cNvSpPr txBox="1"/>
          <p:nvPr/>
        </p:nvSpPr>
        <p:spPr>
          <a:xfrm>
            <a:off x="897769" y="2761569"/>
            <a:ext cx="4768778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0" i="0" u="none" strike="noStrike" baseline="0" dirty="0">
                <a:solidFill>
                  <a:schemeClr val="bg1"/>
                </a:solidFill>
              </a:rPr>
              <a:t>The accuracy of the custom TSR model is slightly higher than the ResNet50 model (</a:t>
            </a:r>
            <a:r>
              <a:rPr lang="en-US" sz="2000" b="1" i="0" u="none" strike="noStrike" baseline="0" dirty="0">
                <a:solidFill>
                  <a:schemeClr val="bg1"/>
                </a:solidFill>
              </a:rPr>
              <a:t>around 0.84 compared to 0.81</a:t>
            </a:r>
            <a:r>
              <a:rPr lang="en-US" sz="2000" b="0" i="0" u="none" strike="noStrike" baseline="0" dirty="0">
                <a:solidFill>
                  <a:schemeClr val="bg1"/>
                </a:solidFill>
              </a:rPr>
              <a:t>).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22738-BE72-B351-CA29-9FC84B67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375399"/>
            <a:ext cx="5666547" cy="433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1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Side view of car with tunnel motion blur">
            <a:extLst>
              <a:ext uri="{FF2B5EF4-FFF2-40B4-BE49-F238E27FC236}">
                <a16:creationId xmlns:a16="http://schemas.microsoft.com/office/drawing/2014/main" id="{9F15FA86-CC0A-32D4-31E5-97BF71DE6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BC878-790F-6063-CAAA-352335B3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432" y="1063254"/>
            <a:ext cx="4460580" cy="1124712"/>
          </a:xfrm>
        </p:spPr>
        <p:txBody>
          <a:bodyPr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/>
              </a:rPr>
              <a:t>Custom Model with L2 Regularization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71F018E-F4CB-52BE-A578-EA11254CF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432" y="2830556"/>
            <a:ext cx="4460580" cy="3207258"/>
          </a:xfrm>
        </p:spPr>
        <p:txBody>
          <a:bodyPr anchor="t">
            <a:normAutofit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To address overfitting in our custom mode, L2 regularization was implemented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model's accuracy remained at 39.55%.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Suggests that while overfitting may have been mitigated to some extent, other factors may be contributing to the model's performance.</a:t>
            </a:r>
          </a:p>
        </p:txBody>
      </p:sp>
    </p:spTree>
    <p:extLst>
      <p:ext uri="{BB962C8B-B14F-4D97-AF65-F5344CB8AC3E}">
        <p14:creationId xmlns:p14="http://schemas.microsoft.com/office/powerpoint/2010/main" val="129591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Blurred micro image of a street traffic">
            <a:extLst>
              <a:ext uri="{FF2B5EF4-FFF2-40B4-BE49-F238E27FC236}">
                <a16:creationId xmlns:a16="http://schemas.microsoft.com/office/drawing/2014/main" id="{9BD251D5-F17B-2B4C-E453-77A2ABF36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5635" r="111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69CAF-3876-0D87-D360-4831ECC6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5351280" cy="1124712"/>
          </a:xfrm>
        </p:spPr>
        <p:txBody>
          <a:bodyPr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Custom Model with Transfer Learning: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DBB2C1-1C76-A912-BE19-20C9FD78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3051683"/>
            <a:ext cx="4476209" cy="3207258"/>
          </a:xfrm>
        </p:spPr>
        <p:txBody>
          <a:bodyPr anchor="t">
            <a:normAutofit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To address overfitting in our custom mode, L2 regularization was implemented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model's accuracy remained at 39.55%.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Suggests that while overfitting may have been mitigated to some extent, other factors may be contributing to the model's performance.</a:t>
            </a:r>
          </a:p>
        </p:txBody>
      </p:sp>
    </p:spTree>
    <p:extLst>
      <p:ext uri="{BB962C8B-B14F-4D97-AF65-F5344CB8AC3E}">
        <p14:creationId xmlns:p14="http://schemas.microsoft.com/office/powerpoint/2010/main" val="77354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inancial graphs on a dark display">
            <a:extLst>
              <a:ext uri="{FF2B5EF4-FFF2-40B4-BE49-F238E27FC236}">
                <a16:creationId xmlns:a16="http://schemas.microsoft.com/office/drawing/2014/main" id="{8FF04688-4CEC-5A42-09DD-A88B5D8A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168D9-3D1C-A949-33C8-5D66382F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16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Custom TSR Performance over epochs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EBBD1D-D39F-DB98-54A1-C4E5C7A26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8" y="889316"/>
            <a:ext cx="6961239" cy="2950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6FE0A1-477D-35DE-3A3D-F75BF5AE7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495" y="3706307"/>
            <a:ext cx="7384027" cy="31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08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nancial graphs on a dark display">
            <a:extLst>
              <a:ext uri="{FF2B5EF4-FFF2-40B4-BE49-F238E27FC236}">
                <a16:creationId xmlns:a16="http://schemas.microsoft.com/office/drawing/2014/main" id="{E61467EB-201D-FD1F-B9C3-4DAE3F7C9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0749BA-558D-8250-61D3-BEB245B65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947771"/>
              </p:ext>
            </p:extLst>
          </p:nvPr>
        </p:nvGraphicFramePr>
        <p:xfrm>
          <a:off x="838200" y="3086894"/>
          <a:ext cx="26289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8506902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728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103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34990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7627391-B8D8-1FAE-05A4-6DFA5F46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041978-3965-2D0C-9768-10ECD177E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715926"/>
              </p:ext>
            </p:extLst>
          </p:nvPr>
        </p:nvGraphicFramePr>
        <p:xfrm>
          <a:off x="1184786" y="1968909"/>
          <a:ext cx="9822428" cy="292018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986117">
                  <a:extLst>
                    <a:ext uri="{9D8B030D-6E8A-4147-A177-3AD203B41FA5}">
                      <a16:colId xmlns:a16="http://schemas.microsoft.com/office/drawing/2014/main" val="1385757252"/>
                    </a:ext>
                  </a:extLst>
                </a:gridCol>
                <a:gridCol w="2094270">
                  <a:extLst>
                    <a:ext uri="{9D8B030D-6E8A-4147-A177-3AD203B41FA5}">
                      <a16:colId xmlns:a16="http://schemas.microsoft.com/office/drawing/2014/main" val="3997725729"/>
                    </a:ext>
                  </a:extLst>
                </a:gridCol>
                <a:gridCol w="2664542">
                  <a:extLst>
                    <a:ext uri="{9D8B030D-6E8A-4147-A177-3AD203B41FA5}">
                      <a16:colId xmlns:a16="http://schemas.microsoft.com/office/drawing/2014/main" val="335142545"/>
                    </a:ext>
                  </a:extLst>
                </a:gridCol>
                <a:gridCol w="3077499">
                  <a:extLst>
                    <a:ext uri="{9D8B030D-6E8A-4147-A177-3AD203B41FA5}">
                      <a16:colId xmlns:a16="http://schemas.microsoft.com/office/drawing/2014/main" val="3635137378"/>
                    </a:ext>
                  </a:extLst>
                </a:gridCol>
              </a:tblGrid>
              <a:tr h="880246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Batch Size: 32, Epochs: 50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Batch Size: 16, Epochs: 50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806014"/>
                  </a:ext>
                </a:extLst>
              </a:tr>
              <a:tr h="509984">
                <a:tc rowSpan="2">
                  <a:txBody>
                    <a:bodyPr/>
                    <a:lstStyle/>
                    <a:p>
                      <a:pPr algn="ctr"/>
                      <a:endParaRPr lang="en-IN" dirty="0">
                        <a:effectLst/>
                      </a:endParaRPr>
                    </a:p>
                    <a:p>
                      <a:pPr algn="ctr"/>
                      <a:r>
                        <a:rPr lang="en-IN" dirty="0" err="1">
                          <a:effectLst/>
                        </a:rPr>
                        <a:t>TSRModel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Validation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</a:rPr>
                        <a:t>86%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621782"/>
                  </a:ext>
                </a:extLst>
              </a:tr>
              <a:tr h="509984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</a:rPr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</a:rPr>
                        <a:t>81%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92473"/>
                  </a:ext>
                </a:extLst>
              </a:tr>
              <a:tr h="5099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>
                          <a:effectLst/>
                        </a:rPr>
                        <a:t>TSRModel_transfer</a:t>
                      </a:r>
                      <a:endParaRPr lang="en-IN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Validation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</a:rPr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effectLst/>
                        </a:rPr>
                        <a:t>79%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271952"/>
                  </a:ext>
                </a:extLst>
              </a:tr>
              <a:tr h="509984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39%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37%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759238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393530BE-3A0A-FAC6-3B09-6B7A71099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84786" y="986048"/>
            <a:ext cx="3819833" cy="70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Model Tuning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9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C8590-95AF-9EA9-B8B9-16D2AE63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CA" sz="3800" dirty="0">
                <a:solidFill>
                  <a:schemeClr val="bg1"/>
                </a:solidFill>
              </a:rPr>
              <a:t>User Interface</a:t>
            </a:r>
            <a:endParaRPr lang="en-IN" sz="38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50E7F-84E5-DA72-9A44-DDD492542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15" y="1170040"/>
            <a:ext cx="5666547" cy="480601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E1050-EC21-339E-3D67-49C0AFBA6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5123426" cy="3647710"/>
          </a:xfrm>
        </p:spPr>
        <p:txBody>
          <a:bodyPr>
            <a:normAutofit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Utilized .h5 Format for Storing Trained Models : </a:t>
            </a:r>
          </a:p>
          <a:p>
            <a:pPr lvl="1" algn="just"/>
            <a:r>
              <a:rPr lang="en-US" sz="1800" dirty="0">
                <a:solidFill>
                  <a:schemeClr val="bg1"/>
                </a:solidFill>
              </a:rPr>
              <a:t>A convenient choice for managing large models and facilitating easy sharing and deployment.</a:t>
            </a:r>
          </a:p>
          <a:p>
            <a:pPr marL="457200" lvl="1" indent="0" algn="just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Created and Implemented GUI using Tkinter: </a:t>
            </a:r>
          </a:p>
          <a:p>
            <a:pPr lvl="1" algn="just"/>
            <a:r>
              <a:rPr lang="en-US" sz="1800" dirty="0">
                <a:solidFill>
                  <a:schemeClr val="bg1"/>
                </a:solidFill>
              </a:rPr>
              <a:t>A standard Python library used for creating graphical user interfaces (GUIs). 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67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White bulbs with a yellow one standing out">
            <a:extLst>
              <a:ext uri="{FF2B5EF4-FFF2-40B4-BE49-F238E27FC236}">
                <a16:creationId xmlns:a16="http://schemas.microsoft.com/office/drawing/2014/main" id="{C568F0E6-E7D4-B503-89E3-E1D652FC7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030B2-0182-1414-DB89-305EBDAE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5193"/>
            <a:ext cx="4724400" cy="1466455"/>
          </a:xfrm>
        </p:spPr>
        <p:txBody>
          <a:bodyPr anchor="b"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Discussion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3EBA7-C731-E1D7-B3D7-CC63DD2FE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96831"/>
            <a:ext cx="5404055" cy="4536821"/>
          </a:xfrm>
        </p:spPr>
        <p:txBody>
          <a:bodyPr>
            <a:normAutofit/>
          </a:bodyPr>
          <a:lstStyle/>
          <a:p>
            <a:pPr marL="0" indent="0" algn="just" rtl="0">
              <a:buNone/>
            </a:pPr>
            <a:r>
              <a:rPr lang="en-US" sz="1500" dirty="0">
                <a:solidFill>
                  <a:schemeClr val="bg1"/>
                </a:solidFill>
                <a:effectLst/>
              </a:rPr>
              <a:t>Results and Their Implications:</a:t>
            </a:r>
          </a:p>
          <a:p>
            <a:pPr lvl="1" algn="just"/>
            <a:r>
              <a:rPr lang="en-US" sz="1500" dirty="0">
                <a:solidFill>
                  <a:schemeClr val="bg1"/>
                </a:solidFill>
                <a:effectLst/>
              </a:rPr>
              <a:t>The project demonstrates the effectiveness of deep learning models in traffic sign recognition.</a:t>
            </a:r>
          </a:p>
          <a:p>
            <a:pPr lvl="1" algn="just"/>
            <a:r>
              <a:rPr lang="en-US" sz="1500" dirty="0">
                <a:solidFill>
                  <a:schemeClr val="bg1"/>
                </a:solidFill>
                <a:effectLst/>
              </a:rPr>
              <a:t>Our custom CNN model outperforms pre-trained models like VGG16, LeNet-5, Inception, and ResNet50, indicating the superiority of tailored models for specialized tasks.</a:t>
            </a:r>
          </a:p>
          <a:p>
            <a:pPr marL="457200" lvl="1" indent="0" algn="just">
              <a:buNone/>
            </a:pPr>
            <a:endParaRPr lang="en-US" sz="1500" dirty="0">
              <a:solidFill>
                <a:schemeClr val="bg1"/>
              </a:solidFill>
              <a:effectLst/>
            </a:endParaRPr>
          </a:p>
          <a:p>
            <a:pPr marL="0" indent="0" algn="just" rtl="0">
              <a:buNone/>
            </a:pPr>
            <a:r>
              <a:rPr lang="en-US" sz="1500" dirty="0">
                <a:solidFill>
                  <a:schemeClr val="bg1"/>
                </a:solidFill>
                <a:effectLst/>
              </a:rPr>
              <a:t>Limitations and Potential Areas for Future Research:</a:t>
            </a:r>
          </a:p>
          <a:p>
            <a:pPr lvl="1" algn="just"/>
            <a:r>
              <a:rPr lang="en-US" sz="1500" dirty="0">
                <a:solidFill>
                  <a:schemeClr val="bg1"/>
                </a:solidFill>
                <a:effectLst/>
              </a:rPr>
              <a:t>Further evaluation on diverse datasets needed to assess the custom CNN model's generalization capability.</a:t>
            </a:r>
          </a:p>
          <a:p>
            <a:pPr lvl="1" algn="just"/>
            <a:r>
              <a:rPr lang="en-US" sz="1500" dirty="0">
                <a:solidFill>
                  <a:schemeClr val="bg1"/>
                </a:solidFill>
                <a:effectLst/>
              </a:rPr>
              <a:t>Investigate alternative strategies to improve the performance of ResNet50-based transfer learning in traffic sign recognition.</a:t>
            </a:r>
          </a:p>
          <a:p>
            <a:pPr lvl="1" algn="just"/>
            <a:r>
              <a:rPr lang="en-US" sz="1500" dirty="0">
                <a:solidFill>
                  <a:schemeClr val="bg1"/>
                </a:solidFill>
                <a:effectLst/>
              </a:rPr>
              <a:t>Explore techniques like pruning and quantization to reduce memory usage and computational requirements of deep learning models for traffic sign recognition.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7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using tablet">
            <a:extLst>
              <a:ext uri="{FF2B5EF4-FFF2-40B4-BE49-F238E27FC236}">
                <a16:creationId xmlns:a16="http://schemas.microsoft.com/office/drawing/2014/main" id="{2789FB0A-FC35-F57F-62C1-1D55F23A9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89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55C59-9AA7-0EE2-6645-6964A08E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Conclusion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5042-7C6F-6623-6339-1987C60AF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302119" cy="3604776"/>
          </a:xfrm>
        </p:spPr>
        <p:txBody>
          <a:bodyPr anchor="t">
            <a:norm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The results of our project confirm that enhancements in the dataset size and diversity directly contribute to improved accuracy in our custom Traffic Sign Recognition (TSR) model.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Additionally, extending the number of training epochs also positively impacts the model's performance, reinforcing the relationship between extended training and enhanced recognition capabilities.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These findings underscore the potential for further refining our model's accuracy and robustness, suggesting a promising future for more sophisticated traffic sign recognition systems.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02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lose up of hand writing on chalkboard">
            <a:extLst>
              <a:ext uri="{FF2B5EF4-FFF2-40B4-BE49-F238E27FC236}">
                <a16:creationId xmlns:a16="http://schemas.microsoft.com/office/drawing/2014/main" id="{F4442439-15D3-ADB6-9EFB-1C8359B9C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" b="92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0D77B-BC87-5669-2721-1B05126C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CA" sz="5000" dirty="0">
                <a:solidFill>
                  <a:schemeClr val="bg1"/>
                </a:solidFill>
              </a:rPr>
              <a:t>Lessons learnt</a:t>
            </a:r>
            <a:endParaRPr lang="en-IN" sz="5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3F79AD-1D92-88F9-5295-D41303B7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71088"/>
            <a:ext cx="10506456" cy="280111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</a:rPr>
              <a:t>Model Exploration: </a:t>
            </a:r>
            <a:r>
              <a:rPr lang="en-US" sz="2200" dirty="0">
                <a:solidFill>
                  <a:schemeClr val="bg1"/>
                </a:solidFill>
              </a:rPr>
              <a:t>Research and experiment with different models to find the most suitable one.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</a:rPr>
              <a:t>Hyperparameter Tuning: </a:t>
            </a:r>
            <a:r>
              <a:rPr lang="en-US" sz="2200" dirty="0">
                <a:solidFill>
                  <a:schemeClr val="bg1"/>
                </a:solidFill>
              </a:rPr>
              <a:t>Continuously adjust hyperparameters and increase epochs to optimize model performance.</a:t>
            </a:r>
          </a:p>
          <a:p>
            <a:pPr algn="just"/>
            <a:r>
              <a:rPr lang="en-US" sz="2400" b="1" dirty="0">
                <a:solidFill>
                  <a:schemeClr val="bg1"/>
                </a:solidFill>
              </a:rPr>
              <a:t>Data Utilization: </a:t>
            </a:r>
            <a:r>
              <a:rPr lang="en-US" sz="2200" dirty="0">
                <a:solidFill>
                  <a:schemeClr val="bg1"/>
                </a:solidFill>
              </a:rPr>
              <a:t>Use more data to enhance accuracy, while implementing strategies to prevent overfitting.</a:t>
            </a:r>
          </a:p>
          <a:p>
            <a:pPr algn="just"/>
            <a:r>
              <a:rPr lang="en-US" sz="2400" b="1" dirty="0">
                <a:solidFill>
                  <a:schemeClr val="bg1"/>
                </a:solidFill>
              </a:rPr>
              <a:t>Augmentation Balance: </a:t>
            </a:r>
            <a:r>
              <a:rPr lang="en-US" sz="2200" dirty="0">
                <a:solidFill>
                  <a:schemeClr val="bg1"/>
                </a:solidFill>
              </a:rPr>
              <a:t>Be cautious with data augmentation to avoid negatively affecting accuracy.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997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Hourglass and a calendar">
            <a:extLst>
              <a:ext uri="{FF2B5EF4-FFF2-40B4-BE49-F238E27FC236}">
                <a16:creationId xmlns:a16="http://schemas.microsoft.com/office/drawing/2014/main" id="{DD9F75F4-73AE-3B5C-FFAB-4D59A39DA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1" t="9091" r="-2" b="-2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D6DA5-C6B7-C0A0-695B-FD577B68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CA" sz="2800">
                <a:solidFill>
                  <a:schemeClr val="bg1"/>
                </a:solidFill>
              </a:rPr>
              <a:t>Agenda</a:t>
            </a: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CE7BD8-7D79-34B5-448C-6C035336B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700" dirty="0">
                <a:solidFill>
                  <a:schemeClr val="bg1"/>
                </a:solidFill>
              </a:rPr>
              <a:t>Introduction to Dataset</a:t>
            </a:r>
          </a:p>
          <a:p>
            <a:r>
              <a:rPr lang="en-US" sz="1700" dirty="0">
                <a:solidFill>
                  <a:schemeClr val="bg1"/>
                </a:solidFill>
              </a:rPr>
              <a:t>Data Pre-Processing</a:t>
            </a:r>
          </a:p>
          <a:p>
            <a:r>
              <a:rPr lang="en-US" sz="1700" dirty="0">
                <a:solidFill>
                  <a:schemeClr val="bg1"/>
                </a:solidFill>
              </a:rPr>
              <a:t>Model Implementation</a:t>
            </a:r>
          </a:p>
          <a:p>
            <a:r>
              <a:rPr lang="en-US" sz="1700" dirty="0">
                <a:solidFill>
                  <a:schemeClr val="bg1"/>
                </a:solidFill>
              </a:rPr>
              <a:t>Model Tuning</a:t>
            </a:r>
          </a:p>
          <a:p>
            <a:r>
              <a:rPr lang="en-US" sz="1700" dirty="0">
                <a:solidFill>
                  <a:schemeClr val="bg1"/>
                </a:solidFill>
              </a:rPr>
              <a:t>Discussion</a:t>
            </a:r>
          </a:p>
          <a:p>
            <a:r>
              <a:rPr lang="en-US" sz="1700" dirty="0">
                <a:solidFill>
                  <a:schemeClr val="bg1"/>
                </a:solidFill>
              </a:rPr>
              <a:t>conclusion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75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bstract blurred public library with bookshelves">
            <a:extLst>
              <a:ext uri="{FF2B5EF4-FFF2-40B4-BE49-F238E27FC236}">
                <a16:creationId xmlns:a16="http://schemas.microsoft.com/office/drawing/2014/main" id="{63428168-8B06-A47D-86A1-E00DE2550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" b="1467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14DCE1-528B-2E2F-72A4-4B0277333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CA" sz="5000" dirty="0">
                <a:solidFill>
                  <a:schemeClr val="bg1"/>
                </a:solidFill>
              </a:rPr>
              <a:t>References</a:t>
            </a:r>
            <a:endParaRPr lang="en-IN" sz="5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722DD9F-F2F1-A8A4-9744-E73FFA82E8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1374" y="4144614"/>
            <a:ext cx="1080001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https://www.kaggle.com/datasets/meowmeowmeowmeowmeow/gtsrb-german-traffic-sign/data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https://medium.com/analytics-vidhya/data-augmentation-techniques-using-opencv-657bcb9cc30b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Image augmentation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https://towardsdatascience.com/complete-image-augmentation-in-opencv-31a6b02694f5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Augmentation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https://medium.com/@golnaz.hosseini/step-by-step-tutorial-image-classification-with-keras-7dc423f79a6b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CNN model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https://syedabis98.medium.com/hands-on-guide-to-lenet-5-the-complete-info-b2ae631db34b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- LetNet-5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68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any question marks on black background">
            <a:extLst>
              <a:ext uri="{FF2B5EF4-FFF2-40B4-BE49-F238E27FC236}">
                <a16:creationId xmlns:a16="http://schemas.microsoft.com/office/drawing/2014/main" id="{635D41B7-3B61-B036-0FFE-ABBB7382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87A08-BB20-DA1C-AC96-8FCDF50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567" y="2608006"/>
            <a:ext cx="7334865" cy="16419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7760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Multiple interweaving highways with cars driving in different directions">
            <a:extLst>
              <a:ext uri="{FF2B5EF4-FFF2-40B4-BE49-F238E27FC236}">
                <a16:creationId xmlns:a16="http://schemas.microsoft.com/office/drawing/2014/main" id="{DB64EF2D-9101-AF5F-73D0-1B9CDBE85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5" t="6546" b="2545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ontent Placeholder 14">
            <a:extLst>
              <a:ext uri="{FF2B5EF4-FFF2-40B4-BE49-F238E27FC236}">
                <a16:creationId xmlns:a16="http://schemas.microsoft.com/office/drawing/2014/main" id="{E272AC2C-23ED-1E36-6ACB-40329455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2285" y="2718053"/>
            <a:ext cx="3737092" cy="388922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 dirty="0"/>
              <a:t>Problem Statement: </a:t>
            </a:r>
          </a:p>
          <a:p>
            <a:pPr algn="just"/>
            <a:r>
              <a:rPr lang="en-US" sz="1800" dirty="0"/>
              <a:t>Development of a deep learning system using Python and </a:t>
            </a:r>
            <a:r>
              <a:rPr lang="en-US" sz="1800" dirty="0" err="1"/>
              <a:t>Keras</a:t>
            </a:r>
            <a:r>
              <a:rPr lang="en-US" sz="1800" dirty="0"/>
              <a:t> to accurately classify traffic signs from images.</a:t>
            </a:r>
            <a:endParaRPr lang="en-US" sz="1700" dirty="0"/>
          </a:p>
          <a:p>
            <a:pPr marL="0" indent="0">
              <a:buNone/>
            </a:pPr>
            <a:r>
              <a:rPr lang="en-US" sz="1700" b="1" dirty="0"/>
              <a:t>Significance:</a:t>
            </a:r>
          </a:p>
          <a:p>
            <a:pPr algn="just"/>
            <a:r>
              <a:rPr lang="en-US" sz="1800" dirty="0"/>
              <a:t>Automation of the recognition of traffic signs, which is essential for autonomous vehicles and advanced driver-assistance systems (ADAS).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19CFCE-B9B1-324D-8180-ABB25CD78F02}"/>
              </a:ext>
            </a:extLst>
          </p:cNvPr>
          <p:cNvSpPr txBox="1"/>
          <p:nvPr/>
        </p:nvSpPr>
        <p:spPr>
          <a:xfrm>
            <a:off x="8076707" y="1800509"/>
            <a:ext cx="335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Introduction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3578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tock market quotes on screen in city">
            <a:extLst>
              <a:ext uri="{FF2B5EF4-FFF2-40B4-BE49-F238E27FC236}">
                <a16:creationId xmlns:a16="http://schemas.microsoft.com/office/drawing/2014/main" id="{1C871793-F327-F9BD-820F-0E8CE2F09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82C2C8-E3D8-DF76-F415-DAE7138A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0" y="1065861"/>
            <a:ext cx="4431215" cy="4774499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</a:rPr>
              <a:t>Dataset:</a:t>
            </a:r>
            <a:r>
              <a:rPr lang="en-IN" sz="1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IN" sz="1800" b="1" i="0" u="none" strike="noStrike" baseline="0" dirty="0">
                <a:latin typeface="Calibri" panose="020F0502020204030204" pitchFamily="34" charset="0"/>
              </a:rPr>
              <a:t>German Traffic Sign Recognition Benchmark (GTSRB)</a:t>
            </a:r>
          </a:p>
          <a:p>
            <a:pPr algn="just"/>
            <a:r>
              <a:rPr lang="en-IN" sz="1800" b="1" dirty="0">
                <a:latin typeface="Calibri" panose="020F0502020204030204" pitchFamily="34" charset="0"/>
              </a:rPr>
              <a:t>Source: Kaggle</a:t>
            </a:r>
          </a:p>
          <a:p>
            <a:pPr algn="just"/>
            <a:r>
              <a:rPr lang="en-IN" sz="1800" b="1" dirty="0">
                <a:latin typeface="Calibri" panose="020F0502020204030204" pitchFamily="34" charset="0"/>
              </a:rPr>
              <a:t>Metadata</a:t>
            </a:r>
          </a:p>
          <a:p>
            <a:pPr lvl="1" algn="just"/>
            <a:r>
              <a:rPr lang="en-US" sz="1600" b="1" i="0" u="none" strike="noStrike" baseline="0" dirty="0">
                <a:latin typeface="Calibri" panose="020F0502020204030204" pitchFamily="34" charset="0"/>
              </a:rPr>
              <a:t>43 distinct classes comprise almost 50,000 photos of various traffic sign types in the dataset utilized for this study. </a:t>
            </a:r>
            <a:endParaRPr lang="en-IN" sz="1600" b="1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just"/>
            <a:r>
              <a:rPr lang="en-US" sz="1600" b="1" i="0" u="none" strike="noStrike" baseline="0" dirty="0">
                <a:latin typeface="Calibri" panose="020F0502020204030204" pitchFamily="34" charset="0"/>
              </a:rPr>
              <a:t>The collection contains images in four colors (0-red, 1-blue, 2-yellow, 3-white) and five sizes (0-triangle, 1-circle, 2-diamond, 3-hexagon, 4-inverse triangle). </a:t>
            </a:r>
            <a:endParaRPr lang="en-IN" sz="1600" b="1" i="0" u="none" strike="noStrike" baseline="0" dirty="0"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EB365-A623-3779-8C0A-2D2933F58F40}"/>
              </a:ext>
            </a:extLst>
          </p:cNvPr>
          <p:cNvSpPr txBox="1"/>
          <p:nvPr/>
        </p:nvSpPr>
        <p:spPr>
          <a:xfrm>
            <a:off x="698091" y="2151727"/>
            <a:ext cx="55355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/>
              <a:t>Introduction to Dataset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86359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Content Placeholder 14" descr="Person assembling smartphone">
            <a:extLst>
              <a:ext uri="{FF2B5EF4-FFF2-40B4-BE49-F238E27FC236}">
                <a16:creationId xmlns:a16="http://schemas.microsoft.com/office/drawing/2014/main" id="{5045E704-9F53-FCA5-1F60-84FAFA1D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F3CEC-2E1B-1023-4E19-7E456504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10" y="1116909"/>
            <a:ext cx="4724400" cy="1466455"/>
          </a:xfrm>
        </p:spPr>
        <p:txBody>
          <a:bodyPr anchor="b"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Data Preprocessing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4B283BF-481D-0603-8D02-127F8B76F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610" y="2935341"/>
            <a:ext cx="4892777" cy="3455489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 sz="2000" b="1" dirty="0">
                <a:solidFill>
                  <a:schemeClr val="bg1"/>
                </a:solidFill>
                <a:effectLst/>
              </a:rPr>
              <a:t>Image Count Reduction:</a:t>
            </a:r>
          </a:p>
          <a:p>
            <a:pPr marL="0" indent="0" rtl="0">
              <a:buNone/>
            </a:pPr>
            <a:endParaRPr lang="en-US" sz="2000" b="1" dirty="0">
              <a:solidFill>
                <a:schemeClr val="bg1"/>
              </a:solidFill>
              <a:effectLst/>
            </a:endParaRPr>
          </a:p>
          <a:p>
            <a:pPr lvl="1" algn="just"/>
            <a:r>
              <a:rPr lang="en-US" sz="1800" dirty="0">
                <a:solidFill>
                  <a:schemeClr val="bg1"/>
                </a:solidFill>
              </a:rPr>
              <a:t>Raw data has 43 unbalanced folders of different images.</a:t>
            </a:r>
          </a:p>
          <a:p>
            <a:pPr lvl="1" algn="just"/>
            <a:r>
              <a:rPr lang="en-US" sz="1800" dirty="0">
                <a:solidFill>
                  <a:schemeClr val="bg1"/>
                </a:solidFill>
              </a:rPr>
              <a:t>To create balanced dataset, every folder content size was reduced to have 500 images</a:t>
            </a:r>
          </a:p>
          <a:p>
            <a:pPr lvl="1" algn="just"/>
            <a:r>
              <a:rPr lang="en-US" sz="1800" dirty="0">
                <a:solidFill>
                  <a:schemeClr val="bg1"/>
                </a:solidFill>
              </a:rPr>
              <a:t>For folders having less than 500 images, augmentation techniques were used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8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Content Placeholder 14" descr="Person assembling smartphone">
            <a:extLst>
              <a:ext uri="{FF2B5EF4-FFF2-40B4-BE49-F238E27FC236}">
                <a16:creationId xmlns:a16="http://schemas.microsoft.com/office/drawing/2014/main" id="{5045E704-9F53-FCA5-1F60-84FAFA1D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F3CEC-2E1B-1023-4E19-7E456504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86" y="697207"/>
            <a:ext cx="4724400" cy="1466455"/>
          </a:xfrm>
        </p:spPr>
        <p:txBody>
          <a:bodyPr anchor="b"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Data Preprocessing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4B283BF-481D-0603-8D02-127F8B76F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86" y="2489516"/>
            <a:ext cx="5089423" cy="3455489"/>
          </a:xfrm>
        </p:spPr>
        <p:txBody>
          <a:bodyPr>
            <a:normAutofit lnSpcReduction="10000"/>
          </a:bodyPr>
          <a:lstStyle/>
          <a:p>
            <a:pPr marL="0" indent="0" rtl="0">
              <a:buNone/>
            </a:pPr>
            <a:r>
              <a:rPr lang="en-US" sz="2000" b="1" dirty="0">
                <a:solidFill>
                  <a:schemeClr val="bg1"/>
                </a:solidFill>
                <a:effectLst/>
              </a:rPr>
              <a:t>Image Augmentation:</a:t>
            </a:r>
          </a:p>
          <a:p>
            <a:pPr marL="0" indent="0" rtl="0">
              <a:buNone/>
            </a:pPr>
            <a:endParaRPr lang="en-US" sz="2000" dirty="0">
              <a:solidFill>
                <a:schemeClr val="bg1"/>
              </a:solidFill>
              <a:effectLst/>
            </a:endParaRPr>
          </a:p>
          <a:p>
            <a:pPr lvl="1" algn="just"/>
            <a:r>
              <a:rPr lang="en-US" sz="1600" b="1" dirty="0">
                <a:solidFill>
                  <a:schemeClr val="bg1"/>
                </a:solidFill>
              </a:rPr>
              <a:t>Image Rotation</a:t>
            </a:r>
            <a:r>
              <a:rPr lang="en-US" sz="1600" dirty="0">
                <a:solidFill>
                  <a:schemeClr val="bg1"/>
                </a:solidFill>
              </a:rPr>
              <a:t>: Rotating an image around its center by a specified angle.</a:t>
            </a:r>
          </a:p>
          <a:p>
            <a:pPr lvl="1" algn="just"/>
            <a:r>
              <a:rPr lang="en-US" sz="1600" b="1" dirty="0">
                <a:solidFill>
                  <a:schemeClr val="bg1"/>
                </a:solidFill>
              </a:rPr>
              <a:t>Image Flipping</a:t>
            </a:r>
            <a:r>
              <a:rPr lang="en-US" sz="1600" dirty="0">
                <a:solidFill>
                  <a:schemeClr val="bg1"/>
                </a:solidFill>
              </a:rPr>
              <a:t>: Mirroring an image horizontally or vertically.</a:t>
            </a:r>
          </a:p>
          <a:p>
            <a:pPr lvl="1" algn="just"/>
            <a:r>
              <a:rPr lang="en-US" sz="1600" b="1" dirty="0">
                <a:solidFill>
                  <a:schemeClr val="bg1"/>
                </a:solidFill>
              </a:rPr>
              <a:t>Image Translation:</a:t>
            </a:r>
            <a:r>
              <a:rPr lang="en-US" sz="1600" dirty="0">
                <a:solidFill>
                  <a:schemeClr val="bg1"/>
                </a:solidFill>
              </a:rPr>
              <a:t> Shifting an image in horizontal and vertical directions.</a:t>
            </a:r>
          </a:p>
          <a:p>
            <a:pPr lvl="1" algn="just"/>
            <a:r>
              <a:rPr lang="en-US" sz="1600" b="1" dirty="0">
                <a:solidFill>
                  <a:schemeClr val="bg1"/>
                </a:solidFill>
              </a:rPr>
              <a:t>Brightness Adjustment:</a:t>
            </a:r>
            <a:r>
              <a:rPr lang="en-US" sz="1600" dirty="0">
                <a:solidFill>
                  <a:schemeClr val="bg1"/>
                </a:solidFill>
              </a:rPr>
              <a:t> Altering the brightness level of an image.</a:t>
            </a:r>
          </a:p>
          <a:p>
            <a:pPr lvl="1" algn="just"/>
            <a:r>
              <a:rPr lang="en-US" sz="1600" b="1" dirty="0">
                <a:solidFill>
                  <a:schemeClr val="bg1"/>
                </a:solidFill>
              </a:rPr>
              <a:t>Image Shearing:</a:t>
            </a:r>
            <a:r>
              <a:rPr lang="en-US" sz="1600" dirty="0">
                <a:solidFill>
                  <a:schemeClr val="bg1"/>
                </a:solidFill>
              </a:rPr>
              <a:t> Distorting an image by shifting one side relative to the other.</a:t>
            </a:r>
          </a:p>
          <a:p>
            <a:pPr lvl="1" algn="just"/>
            <a:r>
              <a:rPr lang="en-US" sz="1600" b="1" dirty="0">
                <a:solidFill>
                  <a:schemeClr val="bg1"/>
                </a:solidFill>
              </a:rPr>
              <a:t>Image Gray scaling</a:t>
            </a:r>
            <a:r>
              <a:rPr lang="en-US" sz="1600" dirty="0">
                <a:solidFill>
                  <a:schemeClr val="bg1"/>
                </a:solidFill>
              </a:rPr>
              <a:t>: Converting a color image into grayscale, removing color information.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Content Placeholder 14" descr="Person assembling smartphone">
            <a:extLst>
              <a:ext uri="{FF2B5EF4-FFF2-40B4-BE49-F238E27FC236}">
                <a16:creationId xmlns:a16="http://schemas.microsoft.com/office/drawing/2014/main" id="{5045E704-9F53-FCA5-1F60-84FAFA1D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F3CEC-2E1B-1023-4E19-7E456504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86" y="697207"/>
            <a:ext cx="5482714" cy="1466455"/>
          </a:xfrm>
        </p:spPr>
        <p:txBody>
          <a:bodyPr anchor="b"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Model Implementation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4B283BF-481D-0603-8D02-127F8B76F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86" y="2489516"/>
            <a:ext cx="5482714" cy="3455489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IN" sz="2000" dirty="0">
                <a:solidFill>
                  <a:schemeClr val="bg1"/>
                </a:solidFill>
              </a:rPr>
              <a:t>Convolutional Neural Network (CNN) Architectures implemented:</a:t>
            </a:r>
          </a:p>
          <a:p>
            <a:pPr marL="0" indent="0">
              <a:buNone/>
            </a:pPr>
            <a:endParaRPr lang="en-IN" sz="1800" dirty="0">
              <a:solidFill>
                <a:schemeClr val="bg1"/>
              </a:solidFill>
            </a:endParaRPr>
          </a:p>
          <a:p>
            <a:pPr lvl="1"/>
            <a:r>
              <a:rPr lang="en-IN" sz="1800" dirty="0">
                <a:solidFill>
                  <a:schemeClr val="bg1"/>
                </a:solidFill>
              </a:rPr>
              <a:t>VGG16</a:t>
            </a:r>
          </a:p>
          <a:p>
            <a:pPr lvl="1"/>
            <a:r>
              <a:rPr lang="en-IN" sz="1800" dirty="0">
                <a:solidFill>
                  <a:schemeClr val="bg1"/>
                </a:solidFill>
              </a:rPr>
              <a:t>LeNet-5</a:t>
            </a:r>
          </a:p>
          <a:p>
            <a:pPr lvl="1"/>
            <a:r>
              <a:rPr lang="en-IN" sz="1800" dirty="0">
                <a:solidFill>
                  <a:schemeClr val="bg1"/>
                </a:solidFill>
              </a:rPr>
              <a:t>Inception</a:t>
            </a:r>
          </a:p>
          <a:p>
            <a:pPr lvl="1"/>
            <a:r>
              <a:rPr lang="en-IN" sz="1800" dirty="0">
                <a:solidFill>
                  <a:schemeClr val="bg1"/>
                </a:solidFill>
              </a:rPr>
              <a:t>RestNet50</a:t>
            </a:r>
          </a:p>
          <a:p>
            <a:pPr lvl="1"/>
            <a:r>
              <a:rPr lang="en-IN" sz="1800" dirty="0" err="1">
                <a:solidFill>
                  <a:schemeClr val="bg1"/>
                </a:solidFill>
              </a:rPr>
              <a:t>CustomModel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5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Content Placeholder 14" descr="Person assembling smartphone">
            <a:extLst>
              <a:ext uri="{FF2B5EF4-FFF2-40B4-BE49-F238E27FC236}">
                <a16:creationId xmlns:a16="http://schemas.microsoft.com/office/drawing/2014/main" id="{5045E704-9F53-FCA5-1F60-84FAFA1D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F3CEC-2E1B-1023-4E19-7E456504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86" y="697207"/>
            <a:ext cx="5482714" cy="1466455"/>
          </a:xfrm>
        </p:spPr>
        <p:txBody>
          <a:bodyPr anchor="b">
            <a:normAutofit/>
          </a:bodyPr>
          <a:lstStyle/>
          <a:p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Implementation (Phase – 1)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7B181-6453-8907-531B-17412B11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86" y="2556948"/>
            <a:ext cx="7188199" cy="31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2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Content Placeholder 14" descr="Person assembling smartphone">
            <a:extLst>
              <a:ext uri="{FF2B5EF4-FFF2-40B4-BE49-F238E27FC236}">
                <a16:creationId xmlns:a16="http://schemas.microsoft.com/office/drawing/2014/main" id="{5045E704-9F53-FCA5-1F60-84FAFA1D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F3CEC-2E1B-1023-4E19-7E456504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86" y="697207"/>
            <a:ext cx="5482714" cy="1466455"/>
          </a:xfrm>
        </p:spPr>
        <p:txBody>
          <a:bodyPr anchor="b">
            <a:normAutofit/>
          </a:bodyPr>
          <a:lstStyle/>
          <a:p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Implementation (Phase – 2)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0AA19-0616-33C5-BC76-FA357F49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86" y="2569680"/>
            <a:ext cx="8289969" cy="26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0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837</Words>
  <Application>Microsoft Office PowerPoint</Application>
  <PresentationFormat>Widescreen</PresentationFormat>
  <Paragraphs>116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Traffic Sign Recognition System</vt:lpstr>
      <vt:lpstr>Agenda</vt:lpstr>
      <vt:lpstr>PowerPoint Presentation</vt:lpstr>
      <vt:lpstr>PowerPoint Presentation</vt:lpstr>
      <vt:lpstr>Data Preprocessing</vt:lpstr>
      <vt:lpstr>Data Preprocessing</vt:lpstr>
      <vt:lpstr>Model Implementation</vt:lpstr>
      <vt:lpstr>Model Implementation (Phase – 1)</vt:lpstr>
      <vt:lpstr>Model Implementation (Phase – 2)</vt:lpstr>
      <vt:lpstr>Model Evaluation</vt:lpstr>
      <vt:lpstr>Test Accuracies (Custom vs ResNet50)</vt:lpstr>
      <vt:lpstr>Custom Model with L2 Regularization</vt:lpstr>
      <vt:lpstr>Custom Model with Transfer Learning:</vt:lpstr>
      <vt:lpstr>Custom TSR Performance over epochs</vt:lpstr>
      <vt:lpstr>Model Tuning</vt:lpstr>
      <vt:lpstr>User Interface</vt:lpstr>
      <vt:lpstr>Discussion</vt:lpstr>
      <vt:lpstr>Conclusion</vt:lpstr>
      <vt:lpstr>Lessons learnt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 Recognition System</dc:title>
  <dc:creator>Mayankkumar Bharatkumar Patel</dc:creator>
  <cp:lastModifiedBy>Mayankkumar Bharatkumar Patel</cp:lastModifiedBy>
  <cp:revision>54</cp:revision>
  <dcterms:created xsi:type="dcterms:W3CDTF">2024-04-16T01:48:32Z</dcterms:created>
  <dcterms:modified xsi:type="dcterms:W3CDTF">2024-04-16T15:35:50Z</dcterms:modified>
</cp:coreProperties>
</file>